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8" r:id="rId2"/>
    <p:sldId id="378" r:id="rId3"/>
    <p:sldId id="412" r:id="rId4"/>
    <p:sldId id="440" r:id="rId5"/>
    <p:sldId id="441" r:id="rId6"/>
    <p:sldId id="456" r:id="rId7"/>
    <p:sldId id="443" r:id="rId8"/>
    <p:sldId id="454" r:id="rId9"/>
    <p:sldId id="457" r:id="rId10"/>
    <p:sldId id="447" r:id="rId11"/>
    <p:sldId id="448" r:id="rId12"/>
    <p:sldId id="455" r:id="rId1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7E0000"/>
    <a:srgbClr val="8E0000"/>
    <a:srgbClr val="009EE0"/>
    <a:srgbClr val="FF9F9F"/>
    <a:srgbClr val="FFCC00"/>
    <a:srgbClr val="CCFF33"/>
    <a:srgbClr val="0000FF"/>
    <a:srgbClr val="FF8989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374" autoAdjust="0"/>
  </p:normalViewPr>
  <p:slideViewPr>
    <p:cSldViewPr snapToGrid="0">
      <p:cViewPr varScale="1">
        <p:scale>
          <a:sx n="65" d="100"/>
          <a:sy n="65" d="100"/>
        </p:scale>
        <p:origin x="88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15/11/2019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179093" y="2968996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 smtClean="0">
                <a:latin typeface="+mj-lt"/>
              </a:rPr>
              <a:t>Metas 2020-2022</a:t>
            </a:r>
            <a:endParaRPr lang="es-MX" sz="5400" b="0" dirty="0">
              <a:highlight>
                <a:srgbClr val="FFFF00"/>
              </a:highlight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GESTIÓN DE MEJORAS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2490930"/>
            <a:ext cx="8656105" cy="4367070"/>
            <a:chOff x="770616" y="3065631"/>
            <a:chExt cx="8656105" cy="4367070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3065631"/>
              <a:ext cx="4248293" cy="4367070"/>
              <a:chOff x="1276668" y="2996358"/>
              <a:chExt cx="4248293" cy="4367070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Medir y documentar el impacto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24187718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dirty="0" smtClean="0">
                            <a:solidFill>
                              <a:schemeClr val="bg1"/>
                            </a:solidFill>
                          </a:rPr>
                          <a:t>PESNIEG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39746" y="678398"/>
            <a:ext cx="415982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Publicación de los Lineamientos del Proceso para la Gestión de Cambios</a:t>
            </a:r>
            <a:r>
              <a:rPr lang="es-MX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Las áreas han documentado los cambios de forma individual.</a:t>
            </a: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Desarrollo de cursos del MPEG y de indicadores de registros administrativos.</a:t>
            </a:r>
          </a:p>
        </p:txBody>
      </p:sp>
    </p:spTree>
    <p:extLst>
      <p:ext uri="{BB962C8B-B14F-4D97-AF65-F5344CB8AC3E}">
        <p14:creationId xmlns:p14="http://schemas.microsoft.com/office/powerpoint/2010/main" val="44412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RETOS EN GESTIÓN DE MEJORAS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2490930"/>
            <a:ext cx="8656105" cy="4367070"/>
            <a:chOff x="770616" y="3065631"/>
            <a:chExt cx="8656105" cy="4367070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3065631"/>
              <a:ext cx="4248293" cy="4367070"/>
              <a:chOff x="1276668" y="2996358"/>
              <a:chExt cx="4248293" cy="4367070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50" name="Rectángulo 49"/>
              <p:cNvSpPr/>
              <p:nvPr/>
            </p:nvSpPr>
            <p:spPr>
              <a:xfrm>
                <a:off x="1828651" y="5269344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Medir y documentar el impacto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1225159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dirty="0" smtClean="0">
                            <a:solidFill>
                              <a:schemeClr val="bg1"/>
                            </a:solidFill>
                          </a:rPr>
                          <a:t>PESNIEG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6327057" y="752491"/>
            <a:ext cx="5794517" cy="23391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100% de los programas del INEGI documentan sus mejoras a través del Sistema de Seguimiento de Cambios.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Existen cursos de capacitación para todas las iniciativas aprobadas por el Comité de Aseguramiento de la Calidad.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39746" y="678398"/>
            <a:ext cx="415982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Publicación de los Lineamientos del Proceso para la Gestión de Cambios</a:t>
            </a:r>
            <a:r>
              <a:rPr lang="es-MX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Las áreas han documentado los cambios de forma individual.</a:t>
            </a: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Desarrollo de cursos del MPEG y de indicadores de registros administrativos.</a:t>
            </a:r>
          </a:p>
        </p:txBody>
      </p:sp>
    </p:spTree>
    <p:extLst>
      <p:ext uri="{BB962C8B-B14F-4D97-AF65-F5344CB8AC3E}">
        <p14:creationId xmlns:p14="http://schemas.microsoft.com/office/powerpoint/2010/main" val="51215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PAACI 2020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3187889" y="1534156"/>
            <a:ext cx="5794517" cy="28623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MX" sz="3600" dirty="0">
                <a:solidFill>
                  <a:schemeClr val="bg1"/>
                </a:solidFill>
              </a:rPr>
              <a:t>Las UA cargarán las actividades de aseguramiento de la calidad que contribuyan a las metas expuestas en el sistema del PAEG. </a:t>
            </a:r>
          </a:p>
        </p:txBody>
      </p:sp>
    </p:spTree>
    <p:extLst>
      <p:ext uri="{BB962C8B-B14F-4D97-AF65-F5344CB8AC3E}">
        <p14:creationId xmlns:p14="http://schemas.microsoft.com/office/powerpoint/2010/main" val="274144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3241" y="4777451"/>
            <a:ext cx="1402080" cy="1439444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1182091" y="686663"/>
            <a:ext cx="8369233" cy="5980391"/>
            <a:chOff x="2236783" y="1066046"/>
            <a:chExt cx="8369233" cy="5980391"/>
          </a:xfrm>
        </p:grpSpPr>
        <p:grpSp>
          <p:nvGrpSpPr>
            <p:cNvPr id="19" name="Grupo 18"/>
            <p:cNvGrpSpPr/>
            <p:nvPr/>
          </p:nvGrpSpPr>
          <p:grpSpPr>
            <a:xfrm>
              <a:off x="2236783" y="4422963"/>
              <a:ext cx="3961327" cy="1911691"/>
              <a:chOff x="520974" y="4479818"/>
              <a:chExt cx="3780815" cy="1911691"/>
            </a:xfrm>
          </p:grpSpPr>
          <p:sp>
            <p:nvSpPr>
              <p:cNvPr id="20" name="Forma libre 19"/>
              <p:cNvSpPr/>
              <p:nvPr/>
            </p:nvSpPr>
            <p:spPr>
              <a:xfrm rot="155191">
                <a:off x="557932" y="4669091"/>
                <a:ext cx="3743857" cy="1722418"/>
              </a:xfrm>
              <a:custGeom>
                <a:avLst/>
                <a:gdLst>
                  <a:gd name="connsiteX0" fmla="*/ 0 w 3657688"/>
                  <a:gd name="connsiteY0" fmla="*/ 0 h 1580296"/>
                  <a:gd name="connsiteX1" fmla="*/ 32658 w 3657688"/>
                  <a:gd name="connsiteY1" fmla="*/ 206828 h 1580296"/>
                  <a:gd name="connsiteX2" fmla="*/ 152400 w 3657688"/>
                  <a:gd name="connsiteY2" fmla="*/ 587828 h 1580296"/>
                  <a:gd name="connsiteX3" fmla="*/ 348343 w 3657688"/>
                  <a:gd name="connsiteY3" fmla="*/ 936171 h 1580296"/>
                  <a:gd name="connsiteX4" fmla="*/ 631372 w 3657688"/>
                  <a:gd name="connsiteY4" fmla="*/ 1219200 h 1580296"/>
                  <a:gd name="connsiteX5" fmla="*/ 1012372 w 3657688"/>
                  <a:gd name="connsiteY5" fmla="*/ 1426028 h 1580296"/>
                  <a:gd name="connsiteX6" fmla="*/ 1415143 w 3657688"/>
                  <a:gd name="connsiteY6" fmla="*/ 1545771 h 1580296"/>
                  <a:gd name="connsiteX7" fmla="*/ 1839686 w 3657688"/>
                  <a:gd name="connsiteY7" fmla="*/ 1578428 h 1580296"/>
                  <a:gd name="connsiteX8" fmla="*/ 2383972 w 3657688"/>
                  <a:gd name="connsiteY8" fmla="*/ 1502228 h 1580296"/>
                  <a:gd name="connsiteX9" fmla="*/ 2873829 w 3657688"/>
                  <a:gd name="connsiteY9" fmla="*/ 1338943 h 1580296"/>
                  <a:gd name="connsiteX10" fmla="*/ 3265715 w 3657688"/>
                  <a:gd name="connsiteY10" fmla="*/ 1121228 h 1580296"/>
                  <a:gd name="connsiteX11" fmla="*/ 3635829 w 3657688"/>
                  <a:gd name="connsiteY11" fmla="*/ 849085 h 1580296"/>
                  <a:gd name="connsiteX12" fmla="*/ 3537858 w 3657688"/>
                  <a:gd name="connsiteY12" fmla="*/ 827314 h 1580296"/>
                  <a:gd name="connsiteX13" fmla="*/ 2906486 w 3657688"/>
                  <a:gd name="connsiteY13" fmla="*/ 489857 h 1580296"/>
                  <a:gd name="connsiteX14" fmla="*/ 2808515 w 3657688"/>
                  <a:gd name="connsiteY14" fmla="*/ 326571 h 1580296"/>
                  <a:gd name="connsiteX15" fmla="*/ 2775858 w 3657688"/>
                  <a:gd name="connsiteY15" fmla="*/ 348343 h 1580296"/>
                  <a:gd name="connsiteX16" fmla="*/ 0 w 3657688"/>
                  <a:gd name="connsiteY16" fmla="*/ 0 h 158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57688" h="1580296">
                    <a:moveTo>
                      <a:pt x="0" y="0"/>
                    </a:moveTo>
                    <a:cubicBezTo>
                      <a:pt x="3629" y="54428"/>
                      <a:pt x="7258" y="108857"/>
                      <a:pt x="32658" y="206828"/>
                    </a:cubicBezTo>
                    <a:cubicBezTo>
                      <a:pt x="58058" y="304799"/>
                      <a:pt x="99786" y="466271"/>
                      <a:pt x="152400" y="587828"/>
                    </a:cubicBezTo>
                    <a:cubicBezTo>
                      <a:pt x="205014" y="709385"/>
                      <a:pt x="268514" y="830942"/>
                      <a:pt x="348343" y="936171"/>
                    </a:cubicBezTo>
                    <a:cubicBezTo>
                      <a:pt x="428172" y="1041400"/>
                      <a:pt x="520701" y="1137557"/>
                      <a:pt x="631372" y="1219200"/>
                    </a:cubicBezTo>
                    <a:cubicBezTo>
                      <a:pt x="742043" y="1300843"/>
                      <a:pt x="881744" y="1371600"/>
                      <a:pt x="1012372" y="1426028"/>
                    </a:cubicBezTo>
                    <a:cubicBezTo>
                      <a:pt x="1143000" y="1480456"/>
                      <a:pt x="1277257" y="1520371"/>
                      <a:pt x="1415143" y="1545771"/>
                    </a:cubicBezTo>
                    <a:cubicBezTo>
                      <a:pt x="1553029" y="1571171"/>
                      <a:pt x="1678215" y="1585685"/>
                      <a:pt x="1839686" y="1578428"/>
                    </a:cubicBezTo>
                    <a:cubicBezTo>
                      <a:pt x="2001157" y="1571171"/>
                      <a:pt x="2211615" y="1542142"/>
                      <a:pt x="2383972" y="1502228"/>
                    </a:cubicBezTo>
                    <a:cubicBezTo>
                      <a:pt x="2556329" y="1462314"/>
                      <a:pt x="2726872" y="1402443"/>
                      <a:pt x="2873829" y="1338943"/>
                    </a:cubicBezTo>
                    <a:cubicBezTo>
                      <a:pt x="3020786" y="1275443"/>
                      <a:pt x="3138715" y="1202871"/>
                      <a:pt x="3265715" y="1121228"/>
                    </a:cubicBezTo>
                    <a:cubicBezTo>
                      <a:pt x="3392715" y="1039585"/>
                      <a:pt x="3590472" y="898071"/>
                      <a:pt x="3635829" y="849085"/>
                    </a:cubicBezTo>
                    <a:cubicBezTo>
                      <a:pt x="3681186" y="800099"/>
                      <a:pt x="3659415" y="887185"/>
                      <a:pt x="3537858" y="827314"/>
                    </a:cubicBezTo>
                    <a:cubicBezTo>
                      <a:pt x="3416301" y="767443"/>
                      <a:pt x="3028043" y="573314"/>
                      <a:pt x="2906486" y="489857"/>
                    </a:cubicBezTo>
                    <a:cubicBezTo>
                      <a:pt x="2784929" y="406400"/>
                      <a:pt x="2830286" y="350157"/>
                      <a:pt x="2808515" y="326571"/>
                    </a:cubicBezTo>
                    <a:cubicBezTo>
                      <a:pt x="2786744" y="302985"/>
                      <a:pt x="2775858" y="348343"/>
                      <a:pt x="2775858" y="34834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ángulo 20"/>
              <p:cNvSpPr/>
              <p:nvPr/>
            </p:nvSpPr>
            <p:spPr>
              <a:xfrm>
                <a:off x="520974" y="4479818"/>
                <a:ext cx="2926748" cy="6053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sp>
          <p:nvSpPr>
            <p:cNvPr id="23" name="Rectángulo 22"/>
            <p:cNvSpPr/>
            <p:nvPr/>
          </p:nvSpPr>
          <p:spPr>
            <a:xfrm>
              <a:off x="3044858" y="3181202"/>
              <a:ext cx="4651703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2750607" y="5028329"/>
              <a:ext cx="2800199" cy="1123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bg1"/>
                  </a:solidFill>
                </a:rPr>
                <a:t>3. </a:t>
              </a:r>
              <a:r>
                <a:rPr lang="es-MX" dirty="0">
                  <a:solidFill>
                    <a:schemeClr val="bg1"/>
                  </a:solidFill>
                </a:rPr>
                <a:t>Desarrollar </a:t>
              </a:r>
              <a:br>
                <a:rPr lang="es-MX" dirty="0">
                  <a:solidFill>
                    <a:schemeClr val="bg1"/>
                  </a:solidFill>
                </a:rPr>
              </a:br>
              <a:r>
                <a:rPr lang="es-MX" dirty="0">
                  <a:solidFill>
                    <a:schemeClr val="bg1"/>
                  </a:solidFill>
                </a:rPr>
                <a:t>protocolos para medir y documentar el impacto </a:t>
              </a:r>
              <a:br>
                <a:rPr lang="es-MX" dirty="0">
                  <a:solidFill>
                    <a:schemeClr val="bg1"/>
                  </a:solidFill>
                </a:rPr>
              </a:br>
              <a:r>
                <a:rPr lang="es-MX" dirty="0">
                  <a:solidFill>
                    <a:schemeClr val="bg1"/>
                  </a:solidFill>
                </a:rPr>
                <a:t>                de las</a:t>
              </a:r>
              <a:r>
                <a:rPr lang="es-MX" b="1" dirty="0">
                  <a:solidFill>
                    <a:schemeClr val="bg1"/>
                  </a:solidFill>
                </a:rPr>
                <a:t> MEJORAS</a:t>
              </a:r>
              <a:endParaRPr lang="es-MX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8283225" y="1488503"/>
              <a:ext cx="2322791" cy="102011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26" name="Flecha derecha 25"/>
            <p:cNvSpPr/>
            <p:nvPr/>
          </p:nvSpPr>
          <p:spPr>
            <a:xfrm>
              <a:off x="7476827" y="1849612"/>
              <a:ext cx="648071" cy="297893"/>
            </a:xfrm>
            <a:prstGeom prst="rightArrow">
              <a:avLst/>
            </a:prstGeom>
            <a:solidFill>
              <a:srgbClr val="8E0000"/>
            </a:solidFill>
            <a:ln>
              <a:solidFill>
                <a:srgbClr val="8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27" name="Conector recto de flecha 26"/>
            <p:cNvCxnSpPr>
              <a:stCxn id="25" idx="2"/>
            </p:cNvCxnSpPr>
            <p:nvPr/>
          </p:nvCxnSpPr>
          <p:spPr>
            <a:xfrm flipH="1">
              <a:off x="6729319" y="2508616"/>
              <a:ext cx="2591154" cy="2183139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25" idx="2"/>
            </p:cNvCxnSpPr>
            <p:nvPr/>
          </p:nvCxnSpPr>
          <p:spPr>
            <a:xfrm flipH="1">
              <a:off x="9320472" y="2508616"/>
              <a:ext cx="1" cy="2183139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/>
            <p:nvPr/>
          </p:nvCxnSpPr>
          <p:spPr>
            <a:xfrm flipH="1">
              <a:off x="6369738" y="3807144"/>
              <a:ext cx="1532" cy="884611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8001526">
              <a:off x="4876597" y="3802047"/>
              <a:ext cx="1015443" cy="2203445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2D9080CC-34C6-4717-82B6-FA6BC449458F}"/>
                </a:ext>
              </a:extLst>
            </p:cNvPr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809" y="1066046"/>
              <a:ext cx="3812574" cy="2091392"/>
            </a:xfrm>
            <a:prstGeom prst="rect">
              <a:avLst/>
            </a:prstGeom>
            <a:noFill/>
          </p:spPr>
        </p:pic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BC56902A-4866-4B40-9A81-B0BE286F13C6}"/>
                </a:ext>
              </a:extLst>
            </p:cNvPr>
            <p:cNvSpPr/>
            <p:nvPr/>
          </p:nvSpPr>
          <p:spPr>
            <a:xfrm>
              <a:off x="3712108" y="1371745"/>
              <a:ext cx="321068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altLang="es-MX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Modelo del Proceso </a:t>
              </a:r>
            </a:p>
            <a:p>
              <a:pPr algn="ctr"/>
              <a:r>
                <a:rPr lang="es-MX" altLang="es-MX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Estadístico y Geográfico</a:t>
              </a:r>
              <a:endPara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4E867C2D-E41E-4161-A277-8BBF74C9FF04}"/>
                </a:ext>
              </a:extLst>
            </p:cNvPr>
            <p:cNvGrpSpPr/>
            <p:nvPr/>
          </p:nvGrpSpPr>
          <p:grpSpPr>
            <a:xfrm>
              <a:off x="8744475" y="4725646"/>
              <a:ext cx="1513385" cy="984475"/>
              <a:chOff x="5228695" y="4851438"/>
              <a:chExt cx="1513385" cy="984475"/>
            </a:xfrm>
            <a:solidFill>
              <a:srgbClr val="FFDDDD"/>
            </a:solidFill>
          </p:grpSpPr>
          <p:sp>
            <p:nvSpPr>
              <p:cNvPr id="51" name="Documento 46">
                <a:extLst>
                  <a:ext uri="{FF2B5EF4-FFF2-40B4-BE49-F238E27FC236}">
                    <a16:creationId xmlns:a16="http://schemas.microsoft.com/office/drawing/2014/main" id="{A76EF618-9331-4AAB-9D27-8C5618C77C33}"/>
                  </a:ext>
                </a:extLst>
              </p:cNvPr>
              <p:cNvSpPr/>
              <p:nvPr/>
            </p:nvSpPr>
            <p:spPr>
              <a:xfrm>
                <a:off x="5228695" y="4851438"/>
                <a:ext cx="1513385" cy="984475"/>
              </a:xfrm>
              <a:prstGeom prst="flowChartDocumen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C385BB71-4DFE-45A4-A747-3846C9DD57BB}"/>
                  </a:ext>
                </a:extLst>
              </p:cNvPr>
              <p:cNvSpPr/>
              <p:nvPr/>
            </p:nvSpPr>
            <p:spPr>
              <a:xfrm>
                <a:off x="5299224" y="4892756"/>
                <a:ext cx="1320094" cy="738740"/>
              </a:xfrm>
              <a:prstGeom prst="rect">
                <a:avLst/>
              </a:prstGeom>
              <a:grp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Informes de calidad a los usuarios</a:t>
                </a:r>
              </a:p>
            </p:txBody>
          </p:sp>
        </p:grpSp>
        <p:sp>
          <p:nvSpPr>
            <p:cNvPr id="45" name="Flecha curvada hacia abajo 44"/>
            <p:cNvSpPr/>
            <p:nvPr/>
          </p:nvSpPr>
          <p:spPr>
            <a:xfrm rot="13725995">
              <a:off x="1524758" y="3580476"/>
              <a:ext cx="4367070" cy="2564851"/>
            </a:xfrm>
            <a:prstGeom prst="curvedDownArrow">
              <a:avLst>
                <a:gd name="adj1" fmla="val 4716"/>
                <a:gd name="adj2" fmla="val 14002"/>
                <a:gd name="adj3" fmla="val 12025"/>
              </a:avLst>
            </a:prstGeom>
            <a:solidFill>
              <a:srgbClr val="8E0000"/>
            </a:solidFill>
            <a:ln>
              <a:solidFill>
                <a:srgbClr val="8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rgbClr val="7A0000"/>
                </a:solidFill>
              </a:endParaRPr>
            </a:p>
          </p:txBody>
        </p: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FC0BEF7-F838-42EB-98A9-303BA0E482AC}"/>
                </a:ext>
              </a:extLst>
            </p:cNvPr>
            <p:cNvGrpSpPr/>
            <p:nvPr/>
          </p:nvGrpSpPr>
          <p:grpSpPr>
            <a:xfrm>
              <a:off x="6062774" y="4754356"/>
              <a:ext cx="1513385" cy="984475"/>
              <a:chOff x="5328027" y="4880148"/>
              <a:chExt cx="1513385" cy="984475"/>
            </a:xfrm>
            <a:solidFill>
              <a:srgbClr val="FFDDDD"/>
            </a:solidFill>
          </p:grpSpPr>
          <p:sp>
            <p:nvSpPr>
              <p:cNvPr id="33" name="Documento 35">
                <a:extLst>
                  <a:ext uri="{FF2B5EF4-FFF2-40B4-BE49-F238E27FC236}">
                    <a16:creationId xmlns:a16="http://schemas.microsoft.com/office/drawing/2014/main" id="{3CCAF028-B3A0-46C2-B337-54C082AF4993}"/>
                  </a:ext>
                </a:extLst>
              </p:cNvPr>
              <p:cNvSpPr/>
              <p:nvPr/>
            </p:nvSpPr>
            <p:spPr>
              <a:xfrm>
                <a:off x="5328027" y="4880148"/>
                <a:ext cx="1513385" cy="984475"/>
              </a:xfrm>
              <a:prstGeom prst="flowChartDocumen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4021AA6F-59B9-45E6-A0A2-0DC323C42467}"/>
                  </a:ext>
                </a:extLst>
              </p:cNvPr>
              <p:cNvSpPr/>
              <p:nvPr/>
            </p:nvSpPr>
            <p:spPr>
              <a:xfrm>
                <a:off x="5445728" y="4920266"/>
                <a:ext cx="1271412" cy="738740"/>
              </a:xfrm>
              <a:prstGeom prst="rect">
                <a:avLst/>
              </a:prstGeom>
              <a:grp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Propuestas de mejora </a:t>
                </a:r>
              </a:p>
            </p:txBody>
          </p:sp>
        </p:grpSp>
      </p:grpSp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" y="19988"/>
            <a:ext cx="1678398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-28122" y="-30035"/>
            <a:ext cx="935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b="1" dirty="0">
                <a:solidFill>
                  <a:schemeClr val="bg1"/>
                </a:solidFill>
              </a:rPr>
              <a:t>Sistema </a:t>
            </a:r>
            <a:r>
              <a:rPr lang="es-MX" sz="2300" b="1" dirty="0" smtClean="0">
                <a:solidFill>
                  <a:schemeClr val="bg1"/>
                </a:solidFill>
              </a:rPr>
              <a:t>de Gestión de Calidad: las 3 estrategias establecidas en 2016</a:t>
            </a:r>
            <a:endParaRPr lang="en-US" sz="23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7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765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6962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chemeClr val="bg1"/>
                </a:solidFill>
              </a:rPr>
              <a:t>METAS </a:t>
            </a:r>
            <a:r>
              <a:rPr lang="es-MX" sz="2200" b="1" dirty="0" smtClean="0">
                <a:solidFill>
                  <a:schemeClr val="bg1"/>
                </a:solidFill>
              </a:rPr>
              <a:t>PESNIEG 2040 Y METAS INTERNAS AL  </a:t>
            </a:r>
            <a:r>
              <a:rPr lang="es-MX" sz="2200" b="1" dirty="0">
                <a:solidFill>
                  <a:schemeClr val="bg1"/>
                </a:solidFill>
              </a:rPr>
              <a:t>2019</a:t>
            </a:r>
            <a:endParaRPr lang="en-US" sz="22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43615563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33068945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326257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ESTANDARIZACIÓN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344415" y="656043"/>
            <a:ext cx="4611366" cy="3200466"/>
            <a:chOff x="845830" y="1230744"/>
            <a:chExt cx="4611366" cy="3200466"/>
          </a:xfrm>
        </p:grpSpPr>
        <p:sp>
          <p:nvSpPr>
            <p:cNvPr id="48" name="Rectángulo 47"/>
            <p:cNvSpPr/>
            <p:nvPr/>
          </p:nvSpPr>
          <p:spPr>
            <a:xfrm>
              <a:off x="845830" y="1230744"/>
              <a:ext cx="4611366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77162042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</a:t>
                        </a:r>
                        <a:r>
                          <a:rPr lang="es-MX" sz="1600" b="0" baseline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95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</a:t>
                        </a:r>
                        <a:r>
                          <a:rPr lang="es-MX" sz="1600" b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+mn-lt"/>
                          </a:rPr>
                          <a:t>documentados, estandarizados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18970" y="1239826"/>
            <a:ext cx="677303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/>
              <a:t>Avances 2018: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Publicación de la norma MPEG.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66% de los 80 programas del INEGI registrados en el PAEG 2019 tiene entregables conforme al MPEG</a:t>
            </a:r>
            <a:r>
              <a:rPr lang="es-MX" dirty="0" smtClean="0"/>
              <a:t>.</a:t>
            </a:r>
            <a:endParaRPr lang="es-MX" dirty="0"/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Este porcentaje se incrementa a 76% cuando se toma la IIN</a:t>
            </a:r>
            <a:r>
              <a:rPr lang="es-MX" dirty="0" smtClean="0"/>
              <a:t>.</a:t>
            </a:r>
            <a:endParaRPr lang="es-MX" dirty="0"/>
          </a:p>
          <a:p>
            <a:pPr marL="0" lvl="1">
              <a:spcBef>
                <a:spcPts val="1200"/>
              </a:spcBef>
            </a:pPr>
            <a:r>
              <a:rPr lang="es-MX" dirty="0"/>
              <a:t>Avances 2019: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Generación del </a:t>
            </a:r>
            <a:r>
              <a:rPr lang="es-MX" dirty="0" err="1"/>
              <a:t>Ptracking</a:t>
            </a:r>
            <a:r>
              <a:rPr lang="es-MX" dirty="0"/>
              <a:t>, que está por iniciar la carga de evidencias.</a:t>
            </a:r>
          </a:p>
        </p:txBody>
      </p:sp>
    </p:spTree>
    <p:extLst>
      <p:ext uri="{BB962C8B-B14F-4D97-AF65-F5344CB8AC3E}">
        <p14:creationId xmlns:p14="http://schemas.microsoft.com/office/powerpoint/2010/main" val="226688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RETOS DE ESTANDARIZACIÓN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344415" y="656043"/>
            <a:ext cx="4611366" cy="3200466"/>
            <a:chOff x="845830" y="1230744"/>
            <a:chExt cx="4611366" cy="3200466"/>
          </a:xfrm>
        </p:grpSpPr>
        <p:sp>
          <p:nvSpPr>
            <p:cNvPr id="48" name="Rectángulo 47"/>
            <p:cNvSpPr/>
            <p:nvPr/>
          </p:nvSpPr>
          <p:spPr>
            <a:xfrm>
              <a:off x="845830" y="1230744"/>
              <a:ext cx="4611366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2703102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95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</a:t>
                        </a:r>
                        <a:r>
                          <a:rPr lang="es-MX" sz="1600" b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+mn-lt"/>
                          </a:rPr>
                          <a:t>documentados, estandarizados </a:t>
                        </a:r>
                        <a:r>
                          <a:rPr lang="es-MX" sz="1600" b="0" dirty="0">
                            <a:solidFill>
                              <a:schemeClr val="accent5"/>
                            </a:solidFill>
                            <a:latin typeface="+mn-lt"/>
                          </a:rPr>
                          <a:t>y con controles de calidad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18970" y="1098426"/>
            <a:ext cx="677303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/>
              <a:t>Avances 2018: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Publicación de la norma MPEG.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66% de los 80 programas del INEGI registrados en el PAEG 2019 tiene entregables conforme al MPEG.*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Este porcentaje se incrementa a 76% cuando se toma la IIN.*</a:t>
            </a:r>
          </a:p>
          <a:p>
            <a:pPr marL="0" lvl="1">
              <a:spcBef>
                <a:spcPts val="1200"/>
              </a:spcBef>
            </a:pPr>
            <a:r>
              <a:rPr lang="es-MX" dirty="0"/>
              <a:t>Avances 2019: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Generación del </a:t>
            </a:r>
            <a:r>
              <a:rPr lang="es-MX" dirty="0" err="1"/>
              <a:t>Ptraking</a:t>
            </a:r>
            <a:r>
              <a:rPr lang="es-MX" dirty="0"/>
              <a:t>, que está por iniciar la carga de evidencias.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178808" y="4487594"/>
            <a:ext cx="10398675" cy="15081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Todas las evidencias del MPEG son recopiladas buscando las mejores soluciones para lograr la  estandarización, dependiendo de la naturaleza de cada fase.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Se cuenta con indicadores operativos y tableros con el fin de apoyar el control de calidad en el proceso.</a:t>
            </a:r>
          </a:p>
        </p:txBody>
      </p:sp>
    </p:spTree>
    <p:extLst>
      <p:ext uri="{BB962C8B-B14F-4D97-AF65-F5344CB8AC3E}">
        <p14:creationId xmlns:p14="http://schemas.microsoft.com/office/powerpoint/2010/main" val="207789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METAS AL 2019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236626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EVALUACIÓN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5493896" y="656043"/>
            <a:ext cx="6444960" cy="3856963"/>
            <a:chOff x="5995311" y="1230744"/>
            <a:chExt cx="6444960" cy="3496083"/>
          </a:xfrm>
        </p:grpSpPr>
        <p:sp>
          <p:nvSpPr>
            <p:cNvPr id="53" name="Rectángulo 52"/>
            <p:cNvSpPr/>
            <p:nvPr/>
          </p:nvSpPr>
          <p:spPr>
            <a:xfrm>
              <a:off x="8954538" y="1230744"/>
              <a:ext cx="3448671" cy="558905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275930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2040:</a:t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8717" y="589415"/>
            <a:ext cx="4866037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En 2020 se iniciará a el registro de costos por etapa del MPEG.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reportando indicadores de precisión para encuestas y registros administrativos (62% de programas INEGI).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midiendo indicadores de pertinencia, oportunidad, puntualidad y accesibilidad para todos los programas del INEGI.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La única herramienta de evaluación aprobada es la HECRA, para registros administrativos (17% de programas INEGI).</a:t>
            </a:r>
          </a:p>
        </p:txBody>
      </p:sp>
    </p:spTree>
    <p:extLst>
      <p:ext uri="{BB962C8B-B14F-4D97-AF65-F5344CB8AC3E}">
        <p14:creationId xmlns:p14="http://schemas.microsoft.com/office/powerpoint/2010/main" val="64423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RETOS</a:t>
            </a:r>
            <a:r>
              <a:rPr lang="es-MX" sz="2400" b="1" dirty="0" smtClean="0">
                <a:solidFill>
                  <a:schemeClr val="bg1"/>
                </a:solidFill>
              </a:rPr>
              <a:t> </a:t>
            </a:r>
            <a:r>
              <a:rPr lang="es-MX" sz="2400" b="1" dirty="0">
                <a:solidFill>
                  <a:schemeClr val="bg1"/>
                </a:solidFill>
              </a:rPr>
              <a:t>EN EVALUACIÓN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5493896" y="656043"/>
            <a:ext cx="6444960" cy="3709480"/>
            <a:chOff x="5995311" y="1230744"/>
            <a:chExt cx="6444960" cy="3496083"/>
          </a:xfrm>
        </p:grpSpPr>
        <p:sp>
          <p:nvSpPr>
            <p:cNvPr id="53" name="Rectángulo 52"/>
            <p:cNvSpPr/>
            <p:nvPr/>
          </p:nvSpPr>
          <p:spPr>
            <a:xfrm>
              <a:off x="8954538" y="1230744"/>
              <a:ext cx="3448671" cy="558905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275930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PESNIEG 2040</a:t>
              </a:r>
              <a:r>
                <a:rPr lang="es-MX" sz="1600" dirty="0" smtClean="0">
                  <a:solidFill>
                    <a:schemeClr val="bg1"/>
                  </a:solidFill>
                </a:rPr>
                <a:t>:</a:t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8717" y="589415"/>
            <a:ext cx="4866037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En 2020 se iniciará a el registro de costos por etapa del MPEG.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reportando indicadores de precisión para encuestas y registros administrativos (62% de programas INEGI).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midiendo indicadores de pertinencia, oportunidad, puntualidad y accesibilidad para todos los programas del INEGI.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La única herramienta de evaluación aprobada es la HECRA, para registros administrativos (17% de programas INEGI).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93896" y="4695216"/>
            <a:ext cx="6444960" cy="15081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100% de los programas del INEGI incluye en sus metadatos indicadores de precisión.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Existe una tipología de evaluaciones por tipo de programa.</a:t>
            </a:r>
          </a:p>
        </p:txBody>
      </p:sp>
    </p:spTree>
    <p:extLst>
      <p:ext uri="{BB962C8B-B14F-4D97-AF65-F5344CB8AC3E}">
        <p14:creationId xmlns:p14="http://schemas.microsoft.com/office/powerpoint/2010/main" val="132384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METAS AL 2019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2618590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7728</TotalTime>
  <Words>754</Words>
  <Application>Microsoft Office PowerPoint</Application>
  <PresentationFormat>Panorámica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 Medium</vt:lpstr>
      <vt:lpstr>Times New Roman</vt:lpstr>
      <vt:lpstr>Tema de Office</vt:lpstr>
      <vt:lpstr>Metas 2020-2022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TORROJA MATEU NURIA</cp:lastModifiedBy>
  <cp:revision>667</cp:revision>
  <cp:lastPrinted>2019-06-11T15:26:47Z</cp:lastPrinted>
  <dcterms:created xsi:type="dcterms:W3CDTF">2017-08-22T14:19:52Z</dcterms:created>
  <dcterms:modified xsi:type="dcterms:W3CDTF">2019-11-15T16:58:29Z</dcterms:modified>
</cp:coreProperties>
</file>